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55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305" r:id="rId13"/>
    <p:sldId id="304" r:id="rId14"/>
    <p:sldId id="261" r:id="rId15"/>
    <p:sldId id="263" r:id="rId16"/>
    <p:sldId id="264" r:id="rId17"/>
    <p:sldId id="265" r:id="rId18"/>
    <p:sldId id="285" r:id="rId19"/>
    <p:sldId id="289" r:id="rId20"/>
    <p:sldId id="290" r:id="rId21"/>
    <p:sldId id="291" r:id="rId22"/>
    <p:sldId id="286" r:id="rId23"/>
    <p:sldId id="293" r:id="rId24"/>
    <p:sldId id="294" r:id="rId25"/>
    <p:sldId id="266" r:id="rId26"/>
    <p:sldId id="299" r:id="rId27"/>
    <p:sldId id="267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83" r:id="rId39"/>
    <p:sldId id="309" r:id="rId40"/>
    <p:sldId id="280" r:id="rId41"/>
    <p:sldId id="281" r:id="rId42"/>
    <p:sldId id="282" r:id="rId43"/>
    <p:sldId id="268" r:id="rId44"/>
    <p:sldId id="300" r:id="rId45"/>
    <p:sldId id="296" r:id="rId46"/>
    <p:sldId id="298" r:id="rId47"/>
    <p:sldId id="297" r:id="rId48"/>
    <p:sldId id="306" r:id="rId49"/>
    <p:sldId id="307" r:id="rId50"/>
    <p:sldId id="308" r:id="rId51"/>
    <p:sldId id="279" r:id="rId52"/>
    <p:sldId id="292" r:id="rId53"/>
    <p:sldId id="28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465"/>
            <a:ext cx="8596668" cy="4413898"/>
          </a:xfrm>
        </p:spPr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lvl="1"/>
            <a:r>
              <a:rPr lang="pl-PL" dirty="0" err="1"/>
              <a:t>Convention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AE09-B072-4C93-B323-6B5CCBEA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techniques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84D0F-D94E-485A-AB03-8072F2D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E62C31F-9CA5-4662-A77F-C0D8D1AC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8" y="1684789"/>
            <a:ext cx="4320689" cy="41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70FFF-0246-49E9-A336-FEA4F99A469A}"/>
              </a:ext>
            </a:extLst>
          </p:cNvPr>
          <p:cNvSpPr/>
          <p:nvPr/>
        </p:nvSpPr>
        <p:spPr>
          <a:xfrm>
            <a:off x="5445852" y="1870745"/>
            <a:ext cx="1668011" cy="229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dirty="0"/>
              <a:t>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63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18DE-E101-4B88-A838-8C9F7352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862"/>
          </a:xfrm>
        </p:spPr>
        <p:txBody>
          <a:bodyPr/>
          <a:lstStyle/>
          <a:p>
            <a:r>
              <a:rPr lang="pl-PL" dirty="0" err="1"/>
              <a:t>Exercise</a:t>
            </a:r>
            <a:r>
              <a:rPr lang="pl-PL" dirty="0"/>
              <a:t> –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AE5F-4A9A-40DF-AB31-85C33753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131"/>
            <a:ext cx="8596668" cy="4932726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Parse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stored procedure logic</a:t>
            </a:r>
          </a:p>
          <a:p>
            <a:pPr>
              <a:lnSpc>
                <a:spcPct val="200000"/>
              </a:lnSpc>
            </a:pPr>
            <a:r>
              <a:rPr lang="en-US" dirty="0"/>
              <a:t>Code dependent on slow network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Event based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Transaction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dependencies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Exchange trading system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AB7D-267F-4745-8E7A-39211EC6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AttributesLifecycleExample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  <a:p>
            <a:pPr lvl="1"/>
            <a:r>
              <a:rPr lang="pl-PL" dirty="0" err="1"/>
              <a:t>DataAttributesExample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Naming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AddShouldReturnProperResult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When_Add__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en-US" dirty="0"/>
              <a:t>Tests are not part of API, nor will</a:t>
            </a:r>
            <a:r>
              <a:rPr lang="pl-PL" dirty="0"/>
              <a:t> </a:t>
            </a:r>
            <a:r>
              <a:rPr lang="en-US" dirty="0"/>
              <a:t>they ever be invoked directly </a:t>
            </a:r>
          </a:p>
          <a:p>
            <a:pPr>
              <a:lnSpc>
                <a:spcPct val="200000"/>
              </a:lnSpc>
            </a:pPr>
            <a:r>
              <a:rPr lang="en-US" dirty="0"/>
              <a:t>Rewriting names 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Potential runner issues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dirty="0"/>
              <a:t>Day 1 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The Goods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Bads</a:t>
            </a:r>
            <a:endParaRPr lang="en-US" dirty="0"/>
          </a:p>
          <a:p>
            <a:pPr lvl="1"/>
            <a:r>
              <a:rPr lang="en-US" dirty="0"/>
              <a:t>The Uglies</a:t>
            </a:r>
          </a:p>
          <a:p>
            <a:pPr lvl="1"/>
            <a:r>
              <a:rPr lang="en-US" dirty="0"/>
              <a:t>Short live trainings</a:t>
            </a:r>
          </a:p>
          <a:p>
            <a:pPr lvl="1"/>
            <a:r>
              <a:rPr lang="en-US" dirty="0"/>
              <a:t>Various interesting tests variants  </a:t>
            </a:r>
          </a:p>
          <a:p>
            <a:r>
              <a:rPr lang="en-US" dirty="0"/>
              <a:t>Day 2 </a:t>
            </a:r>
          </a:p>
          <a:p>
            <a:pPr lvl="1"/>
            <a:r>
              <a:rPr lang="en-US" dirty="0"/>
              <a:t>Testing in TDD spirit</a:t>
            </a:r>
          </a:p>
          <a:p>
            <a:pPr lvl="1"/>
            <a:endParaRPr lang="en-US" dirty="0"/>
          </a:p>
          <a:p>
            <a:r>
              <a:rPr lang="en-US" dirty="0"/>
              <a:t>Breaks anyone ??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      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Expetions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"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dirty="0"/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Assert.AreEqual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(), 15)</a:t>
            </a:r>
          </a:p>
          <a:p>
            <a:pPr lvl="1"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Watch of for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!!!</a:t>
            </a:r>
            <a:endParaRPr lang="pl-PL" dirty="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9277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9383"/>
            <a:ext cx="9814820" cy="5541475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Throws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r>
              <a:rPr lang="pl-PL" dirty="0"/>
              <a:t>CI / CD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3" y="3193106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FileProcessor</a:t>
            </a:r>
            <a:endParaRPr lang="pl-PL" dirty="0"/>
          </a:p>
          <a:p>
            <a:r>
              <a:rPr lang="pl-PL" dirty="0" err="1"/>
              <a:t>PigFoodPriceProviderTest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OneTimeSetUp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914F-B770-4B0B-BA62-23C1BF46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related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C3EC0-4E0C-4BE9-AD59-BEC58C6C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Databases</a:t>
            </a:r>
          </a:p>
          <a:p>
            <a:pPr lvl="1"/>
            <a:r>
              <a:rPr lang="pl-PL" dirty="0" err="1"/>
              <a:t>Mocking</a:t>
            </a:r>
            <a:r>
              <a:rPr lang="pl-PL" dirty="0"/>
              <a:t> DB</a:t>
            </a:r>
          </a:p>
          <a:p>
            <a:pPr lvl="1"/>
            <a:r>
              <a:rPr lang="pl-PL" dirty="0"/>
              <a:t>Faux </a:t>
            </a:r>
            <a:r>
              <a:rPr lang="pl-PL" dirty="0" err="1"/>
              <a:t>light</a:t>
            </a:r>
            <a:r>
              <a:rPr lang="pl-PL" dirty="0"/>
              <a:t> DB </a:t>
            </a:r>
          </a:p>
          <a:p>
            <a:r>
              <a:rPr lang="pl-PL" dirty="0" err="1"/>
              <a:t>Symmetry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 err="1"/>
              <a:t>ValidListData</a:t>
            </a:r>
            <a:r>
              <a:rPr lang="pl-PL" dirty="0"/>
              <a:t> @ https://github.com/nemesissoft/Nemesis.TextParsers/blob/master/Nemesis.TextParsers.Tests/Collections/CollectionsTests.cs</a:t>
            </a:r>
          </a:p>
          <a:p>
            <a:pPr lvl="1"/>
            <a:r>
              <a:rPr lang="pl-PL" dirty="0" err="1"/>
              <a:t>Postel’s</a:t>
            </a:r>
            <a:r>
              <a:rPr lang="pl-PL" dirty="0"/>
              <a:t> law </a:t>
            </a:r>
          </a:p>
          <a:p>
            <a:pPr lvl="1"/>
            <a:r>
              <a:rPr lang="pl-PL" dirty="0" err="1"/>
              <a:t>Environment.NewLine</a:t>
            </a:r>
            <a:endParaRPr lang="pl-PL" dirty="0"/>
          </a:p>
          <a:p>
            <a:r>
              <a:rPr lang="pl-PL" dirty="0" err="1"/>
              <a:t>AutoFixture</a:t>
            </a:r>
            <a:endParaRPr lang="pl-PL" dirty="0"/>
          </a:p>
          <a:p>
            <a:pPr lvl="1"/>
            <a:r>
              <a:rPr lang="pl-PL" dirty="0"/>
              <a:t>https://github.com/nemesissoft/Nemesis.TextParsers/blob/master/Nemesis.TextParsers.Tests/ExploratoryTests.cs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A5B7B-92EB-4D4C-AE09-1B11B4A3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574427" cy="47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pPr lvl="1"/>
            <a:r>
              <a:rPr lang="pl-PL" dirty="0" err="1"/>
              <a:t>Initialization</a:t>
            </a:r>
            <a:endParaRPr lang="pl-PL" dirty="0"/>
          </a:p>
          <a:p>
            <a:pPr lvl="1"/>
            <a:r>
              <a:rPr lang="pl-PL" dirty="0" err="1"/>
              <a:t>Cleanup</a:t>
            </a:r>
            <a:endParaRPr lang="pl-PL" dirty="0"/>
          </a:p>
          <a:p>
            <a:r>
              <a:rPr lang="en-GB" dirty="0"/>
              <a:t>Facade</a:t>
            </a:r>
            <a:r>
              <a:rPr lang="pl-PL" dirty="0"/>
              <a:t> / </a:t>
            </a:r>
            <a:r>
              <a:rPr lang="pl-PL" dirty="0" err="1"/>
              <a:t>Seam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  <a:p>
            <a:r>
              <a:rPr lang="pl-PL" dirty="0"/>
              <a:t>Demo!!!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CI/CD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pl-PL" dirty="0"/>
              <a:t>.</a:t>
            </a:r>
            <a:r>
              <a:rPr lang="pl-PL" dirty="0" err="1"/>
              <a:t>dll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3" y="4513277"/>
            <a:ext cx="10219965" cy="221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en-US" dirty="0"/>
          </a:p>
          <a:p>
            <a:r>
              <a:rPr lang="en-US" dirty="0"/>
              <a:t>red-commit-commit-commit-green-refactor-squash-push* (Git/Mercurial only)</a:t>
            </a:r>
          </a:p>
          <a:p>
            <a:r>
              <a:rPr lang="en-US" dirty="0"/>
              <a:t>TDD != test-first</a:t>
            </a:r>
          </a:p>
          <a:p>
            <a:pPr lvl="1"/>
            <a:r>
              <a:rPr lang="en-US" dirty="0"/>
              <a:t>TF ⊂ TDD  </a:t>
            </a:r>
          </a:p>
          <a:p>
            <a:r>
              <a:rPr lang="en-US" dirty="0"/>
              <a:t>Refactoring == daily activities, not task „kind”</a:t>
            </a:r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99" y="1483117"/>
            <a:ext cx="3869156" cy="30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team </a:t>
            </a:r>
            <a:r>
              <a:rPr lang="pl-PL" dirty="0" err="1"/>
              <a:t>standards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FxCop</a:t>
            </a:r>
            <a:endParaRPr lang="pl-PL" dirty="0"/>
          </a:p>
          <a:p>
            <a:pPr lvl="1"/>
            <a:r>
              <a:rPr lang="pl-PL" dirty="0" err="1"/>
              <a:t>StyleCop</a:t>
            </a:r>
            <a:endParaRPr lang="pl-PL" dirty="0"/>
          </a:p>
          <a:p>
            <a:pPr lvl="1"/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constrains</a:t>
            </a:r>
            <a:r>
              <a:rPr lang="pl-PL" dirty="0"/>
              <a:t>, not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assert</a:t>
            </a:r>
            <a:r>
              <a:rPr lang="pl-PL" dirty="0"/>
              <a:t> upon </a:t>
            </a:r>
            <a:r>
              <a:rPr lang="pl-PL" dirty="0" err="1"/>
              <a:t>otherwise</a:t>
            </a:r>
            <a:endParaRPr lang="pl-PL" dirty="0"/>
          </a:p>
          <a:p>
            <a:pPr lvl="1"/>
            <a:r>
              <a:rPr lang="pl-PL" dirty="0" err="1"/>
              <a:t>Reflection</a:t>
            </a:r>
            <a:endParaRPr lang="pl-PL" dirty="0"/>
          </a:p>
          <a:p>
            <a:pPr lvl="1"/>
            <a:r>
              <a:rPr lang="pl-PL" dirty="0" err="1"/>
              <a:t>Roslyn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45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33741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IConfigItem</a:t>
            </a:r>
            <a:br>
              <a:rPr lang="pl-PL" sz="1800" dirty="0">
                <a:solidFill>
                  <a:srgbClr val="00008B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internal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ToString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CD388-1D98-4D4A-BBD5-21FF9B54BB5E}"/>
              </a:ext>
            </a:extLst>
          </p:cNvPr>
          <p:cNvGrpSpPr/>
          <p:nvPr/>
        </p:nvGrpSpPr>
        <p:grpSpPr>
          <a:xfrm>
            <a:off x="6068891" y="3161950"/>
            <a:ext cx="4675525" cy="636382"/>
            <a:chOff x="6068891" y="3161950"/>
            <a:chExt cx="4675525" cy="6363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B5003D-4C87-4567-BAA2-BD18E3C4D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891" y="3575108"/>
              <a:ext cx="24543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59D887-8B85-420E-9373-80CB62709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7901" y="3161950"/>
              <a:ext cx="805314" cy="110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79A28-CD84-48FB-8BBD-CBF1A96F4A0A}"/>
                </a:ext>
              </a:extLst>
            </p:cNvPr>
            <p:cNvSpPr txBox="1"/>
            <p:nvPr/>
          </p:nvSpPr>
          <p:spPr>
            <a:xfrm>
              <a:off x="8737135" y="3429000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Used</a:t>
              </a:r>
              <a:r>
                <a:rPr lang="pl-PL" dirty="0"/>
                <a:t> </a:t>
              </a:r>
              <a:r>
                <a:rPr lang="pl-PL" dirty="0" err="1"/>
                <a:t>only</a:t>
              </a:r>
              <a:r>
                <a:rPr lang="pl-PL" dirty="0"/>
                <a:t> in </a:t>
              </a:r>
              <a:r>
                <a:rPr lang="pl-PL" dirty="0" err="1"/>
                <a:t>tests</a:t>
              </a:r>
              <a:endParaRPr lang="pl-P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D8A759-C246-4A10-9FA9-B54512372638}"/>
              </a:ext>
            </a:extLst>
          </p:cNvPr>
          <p:cNvGrpSpPr/>
          <p:nvPr/>
        </p:nvGrpSpPr>
        <p:grpSpPr>
          <a:xfrm>
            <a:off x="6066713" y="4361048"/>
            <a:ext cx="3167045" cy="1594493"/>
            <a:chOff x="6066713" y="4361048"/>
            <a:chExt cx="3167045" cy="15944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28AF53-57EF-41AC-A614-42C2D78A9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901" y="4361048"/>
              <a:ext cx="1515857" cy="1284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6D40B4-C910-488B-81BB-68C5144D8BC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6096000" y="5238925"/>
              <a:ext cx="1269306" cy="3472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D98588-39C6-4C5A-86E0-8EC21DB64678}"/>
                </a:ext>
              </a:extLst>
            </p:cNvPr>
            <p:cNvSpPr txBox="1"/>
            <p:nvPr/>
          </p:nvSpPr>
          <p:spPr>
            <a:xfrm>
              <a:off x="6066713" y="5586209"/>
              <a:ext cx="259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Conversion not </a:t>
              </a:r>
              <a:r>
                <a:rPr lang="pl-PL" dirty="0" err="1"/>
                <a:t>allowed</a:t>
              </a:r>
              <a:endParaRPr lang="pl-P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31BBD-7CC2-4B53-B74E-28E1870EACB8}"/>
              </a:ext>
            </a:extLst>
          </p:cNvPr>
          <p:cNvGrpSpPr/>
          <p:nvPr/>
        </p:nvGrpSpPr>
        <p:grpSpPr>
          <a:xfrm>
            <a:off x="2318970" y="1573361"/>
            <a:ext cx="5801588" cy="587228"/>
            <a:chOff x="2318970" y="1573361"/>
            <a:chExt cx="5801588" cy="58722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4AC277-31E6-42A5-8671-6341FB4EB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7" y="1937857"/>
              <a:ext cx="402672" cy="2227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CB243D-F878-4471-97DE-EE5B2E4C510F}"/>
                </a:ext>
              </a:extLst>
            </p:cNvPr>
            <p:cNvSpPr txBox="1"/>
            <p:nvPr/>
          </p:nvSpPr>
          <p:spPr>
            <a:xfrm>
              <a:off x="2318970" y="1573361"/>
              <a:ext cx="580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Every</a:t>
              </a:r>
              <a:r>
                <a:rPr lang="pl-PL" dirty="0"/>
                <a:t> </a:t>
              </a:r>
              <a:r>
                <a:rPr lang="pl-PL" dirty="0" err="1"/>
                <a:t>IConfigItem</a:t>
              </a:r>
              <a:r>
                <a:rPr lang="pl-PL" dirty="0"/>
                <a:t> </a:t>
              </a:r>
              <a:r>
                <a:rPr lang="pl-PL" dirty="0" err="1"/>
                <a:t>descendant</a:t>
              </a:r>
              <a:r>
                <a:rPr lang="pl-PL" dirty="0"/>
                <a:t> </a:t>
              </a:r>
              <a:r>
                <a:rPr lang="pl-PL" dirty="0" err="1"/>
                <a:t>must</a:t>
              </a:r>
              <a:r>
                <a:rPr lang="pl-PL" dirty="0"/>
                <a:t> end with „</a:t>
              </a:r>
              <a:r>
                <a:rPr lang="pl-PL" dirty="0" err="1"/>
                <a:t>Config</a:t>
              </a:r>
              <a:r>
                <a:rPr lang="pl-PL" dirty="0"/>
                <a:t>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29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98A-EE4D-4B9D-9D99-0341CD5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Extending</a:t>
            </a:r>
            <a:r>
              <a:rPr lang="pl-PL" dirty="0"/>
              <a:t>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2276-BD7A-489E-A0D1-3D9E854D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ConsoleActionAttribute</a:t>
            </a:r>
            <a:endParaRPr lang="pl-PL" dirty="0"/>
          </a:p>
          <a:p>
            <a:r>
              <a:rPr lang="pl-PL" dirty="0" err="1"/>
              <a:t>ConsoleIO</a:t>
            </a:r>
            <a:endParaRPr lang="pl-PL" dirty="0"/>
          </a:p>
          <a:p>
            <a:r>
              <a:rPr lang="pl-PL" dirty="0" err="1"/>
              <a:t>ExpectedExceptionTests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C4F24-069D-430A-A9E7-99FA27CD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739"/>
            <a:ext cx="8596668" cy="49887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BEFRIEND AND „LOVE” YOUR TESTING FRAMEWORK</a:t>
            </a:r>
          </a:p>
          <a:p>
            <a:r>
              <a:rPr lang="pl-PL" dirty="0"/>
              <a:t>Test </a:t>
            </a:r>
            <a:r>
              <a:rPr lang="en-US" dirty="0"/>
              <a:t>document</a:t>
            </a:r>
          </a:p>
          <a:p>
            <a:pPr lvl="1"/>
            <a:r>
              <a:rPr lang="en-GB" dirty="0"/>
              <a:t>what you want your code to do </a:t>
            </a:r>
            <a:endParaRPr lang="pl-PL" dirty="0"/>
          </a:p>
          <a:p>
            <a:pPr lvl="1"/>
            <a:r>
              <a:rPr lang="en-GB" dirty="0"/>
              <a:t>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pl-PL" dirty="0"/>
              <a:t>C</a:t>
            </a:r>
            <a:r>
              <a:rPr lang="en-GB" dirty="0"/>
              <a:t>ode &amp; test review</a:t>
            </a:r>
            <a:r>
              <a:rPr lang="pl-PL" dirty="0"/>
              <a:t>s </a:t>
            </a:r>
          </a:p>
          <a:p>
            <a:pPr lvl="1"/>
            <a:r>
              <a:rPr lang="pl-PL" dirty="0" err="1"/>
              <a:t>tests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== </a:t>
            </a:r>
            <a:r>
              <a:rPr lang="pl-PL" dirty="0" err="1"/>
              <a:t>code</a:t>
            </a:r>
            <a:endParaRPr lang="pl-PL" dirty="0"/>
          </a:p>
          <a:p>
            <a:pPr lvl="1"/>
            <a:r>
              <a:rPr lang="pl-PL" dirty="0" err="1"/>
              <a:t>tests</a:t>
            </a:r>
            <a:r>
              <a:rPr lang="pl-PL" dirty="0"/>
              <a:t> of </a:t>
            </a:r>
            <a:r>
              <a:rPr lang="pl-PL" dirty="0" err="1"/>
              <a:t>tests</a:t>
            </a:r>
            <a:r>
              <a:rPr lang="pl-PL" dirty="0"/>
              <a:t> !?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oriented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Introducing new team member </a:t>
            </a:r>
          </a:p>
          <a:p>
            <a:pPr>
              <a:lnSpc>
                <a:spcPct val="150000"/>
              </a:lnSpc>
            </a:pPr>
            <a:r>
              <a:rPr lang="en-US" dirty="0"/>
              <a:t>Custom testing system == perfect starting point for system hand-over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667</TotalTime>
  <Words>2547</Words>
  <Application>Microsoft Office PowerPoint</Application>
  <PresentationFormat>Widescreen</PresentationFormat>
  <Paragraphs>458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Testing techniques</vt:lpstr>
      <vt:lpstr>Exercise –how would you test…</vt:lpstr>
      <vt:lpstr>Frameworks – (unit) tests</vt:lpstr>
      <vt:lpstr>NUnit</vt:lpstr>
      <vt:lpstr>NUnit</vt:lpstr>
      <vt:lpstr>Demo</vt:lpstr>
      <vt:lpstr>Naming</vt:lpstr>
      <vt:lpstr>Naming variants</vt:lpstr>
      <vt:lpstr>Naming - rewriting names </vt:lpstr>
      <vt:lpstr>Naming - rewriting names </vt:lpstr>
      <vt:lpstr>Expetions handling</vt:lpstr>
      <vt:lpstr>Assertion styles</vt:lpstr>
      <vt:lpstr>Assertion styles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Data related tests </vt:lpstr>
      <vt:lpstr>Legacy systems</vt:lpstr>
      <vt:lpstr>Best practices</vt:lpstr>
      <vt:lpstr>Obstacles</vt:lpstr>
      <vt:lpstr>„Secret tests”</vt:lpstr>
      <vt:lpstr>TDD workflow</vt:lpstr>
      <vt:lpstr>TDD vs BDD</vt:lpstr>
      <vt:lpstr>BDD == Given-When-Then ?</vt:lpstr>
      <vt:lpstr>BDD – Benefits </vt:lpstr>
      <vt:lpstr>Conventions tests</vt:lpstr>
      <vt:lpstr>Conventions tests</vt:lpstr>
      <vt:lpstr>Extending testing framework - demo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69</cp:revision>
  <dcterms:created xsi:type="dcterms:W3CDTF">2020-04-15T20:29:58Z</dcterms:created>
  <dcterms:modified xsi:type="dcterms:W3CDTF">2020-10-07T21:40:56Z</dcterms:modified>
</cp:coreProperties>
</file>